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73" r:id="rId13"/>
    <p:sldId id="294" r:id="rId14"/>
    <p:sldId id="270" r:id="rId15"/>
    <p:sldId id="271" r:id="rId16"/>
    <p:sldId id="272" r:id="rId17"/>
    <p:sldId id="279" r:id="rId18"/>
    <p:sldId id="275" r:id="rId19"/>
    <p:sldId id="276" r:id="rId20"/>
    <p:sldId id="277" r:id="rId21"/>
    <p:sldId id="278" r:id="rId22"/>
    <p:sldId id="267" r:id="rId23"/>
    <p:sldId id="280" r:id="rId24"/>
    <p:sldId id="282" r:id="rId25"/>
    <p:sldId id="283" r:id="rId26"/>
    <p:sldId id="284" r:id="rId27"/>
    <p:sldId id="285" r:id="rId28"/>
    <p:sldId id="286" r:id="rId29"/>
    <p:sldId id="289" r:id="rId30"/>
    <p:sldId id="287" r:id="rId31"/>
    <p:sldId id="288" r:id="rId32"/>
    <p:sldId id="290" r:id="rId33"/>
    <p:sldId id="291" r:id="rId34"/>
    <p:sldId id="292" r:id="rId35"/>
    <p:sldId id="293" r:id="rId36"/>
    <p:sldId id="300" r:id="rId37"/>
    <p:sldId id="301" r:id="rId38"/>
    <p:sldId id="302" r:id="rId39"/>
    <p:sldId id="303" r:id="rId40"/>
    <p:sldId id="295" r:id="rId41"/>
    <p:sldId id="296" r:id="rId42"/>
    <p:sldId id="297" r:id="rId43"/>
    <p:sldId id="298" r:id="rId44"/>
    <p:sldId id="299" r:id="rId45"/>
    <p:sldId id="305" r:id="rId46"/>
    <p:sldId id="30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4E65A-9F1E-4E7A-AA94-FBB544A275F6}" type="datetimeFigureOut">
              <a:rPr lang="en-US" smtClean="0"/>
              <a:pPr/>
              <a:t>4/5/2018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170B7-B319-4B52-8A9E-664E8149236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3.bp.blogspot.com/-Dzymcss2LH4/WcRmDEHM6CI/AAAAAAAAJA0/bLn-qvmnGuwRfRbPCoRNx0BvoCyJ8OJfwCLcBGAs/s1600/UAD-696x332.jpe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1.bp.blogspot.com/-79sTqphaoVw/WcRmvmwUYZI/AAAAAAAAJA8/CNcms2ObteY9iTVTl6zrJZnAanH7RuqOACLcBGAs/s1600/12516043_177402789286297_2139308454_n.jp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2.bp.blogspot.com/-fi2_Ihck25w/WcRnX-ws5lI/AAAAAAAAJBE/Qs5pIAvYrqkyG1QH4LzBgF53NYz3MZoowCLcBGAs/s1600/12562834_10205443315946614_148432391_o-696x392.jp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://www.lazismujatim.org/wp-content/uploads/2017/09/WhatsApp-Image-2017-09-26-at-12.03.55.jpe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www.lazismujatim.org/wp-content/uploads/2017/09/rohingya-2017.jpg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www.lazismujatim.org/wp-content/uploads/2017/09/WhatsApp-Image-2017-09-27-at-17.36.36.jpeg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accent3">
              <a:lumMod val="50000"/>
            </a:schemeClr>
          </a:solidFill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Identitas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Perjuangan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Muhammaiyah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2400" y="381000"/>
          <a:ext cx="29718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</a:tblGrid>
              <a:tr h="880533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QS</a:t>
                      </a:r>
                      <a:r>
                        <a:rPr lang="en-US" dirty="0" smtClean="0"/>
                        <a:t>. Al-</a:t>
                      </a:r>
                      <a:r>
                        <a:rPr lang="en-US" dirty="0" err="1" smtClean="0"/>
                        <a:t>Ra’d</a:t>
                      </a:r>
                      <a:r>
                        <a:rPr lang="en-US" dirty="0" smtClean="0"/>
                        <a:t> (13): 11</a:t>
                      </a:r>
                    </a:p>
                    <a:p>
                      <a:pPr algn="ctr"/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67733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إِنَّ اللَّهَ لا </a:t>
                      </a:r>
                      <a:r>
                        <a:rPr lang="ar-SA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يُغَيِّر</a:t>
                      </a:r>
                      <a:r>
                        <a:rPr lang="ar-SA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ُ مَا بِقَوْمٍ حَتَّى يُغَيِّرُوا مَا بِأَنْفُسِهِمْ 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/>
                      <a:endParaRPr lang="en-US" dirty="0"/>
                    </a:p>
                  </a:txBody>
                  <a:tcPr/>
                </a:tc>
              </a:tr>
              <a:tr h="14901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Sesungguhnya</a:t>
                      </a:r>
                      <a:r>
                        <a:rPr lang="en-US" sz="1800" dirty="0" smtClean="0"/>
                        <a:t> Allah </a:t>
                      </a:r>
                      <a:r>
                        <a:rPr lang="en-US" sz="1800" dirty="0" err="1" smtClean="0"/>
                        <a:t>tidak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>
                          <a:solidFill>
                            <a:srgbClr val="FF0000"/>
                          </a:solidFill>
                        </a:rPr>
                        <a:t>mengubah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keadaan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sesuatu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kaum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sehingga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mereka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>
                          <a:solidFill>
                            <a:srgbClr val="FF0000"/>
                          </a:solidFill>
                        </a:rPr>
                        <a:t>mengubah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keadaan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ada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pada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diri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mereka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sendiri</a:t>
                      </a:r>
                      <a:r>
                        <a:rPr lang="en-US" sz="1800" dirty="0" smtClean="0"/>
                        <a:t>. 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2819400" y="2209800"/>
            <a:ext cx="304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asil gambar untuk pesantren zaman belanda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57200"/>
            <a:ext cx="2895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asil gambar untuk pesantren zaman belanda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743200"/>
            <a:ext cx="2971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hevron 9"/>
          <p:cNvSpPr/>
          <p:nvPr/>
        </p:nvSpPr>
        <p:spPr>
          <a:xfrm>
            <a:off x="6248400" y="2133600"/>
            <a:ext cx="3048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Hasil gambar untuk madrasah muallimin jogja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1143000"/>
            <a:ext cx="2286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Hasil gambar untuk madrasah muallimin jogja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29400" y="2895600"/>
            <a:ext cx="2286000" cy="167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asil gambar untuk gedung lazism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4876800" cy="4202084"/>
          </a:xfrm>
          <a:prstGeom prst="rect">
            <a:avLst/>
          </a:prstGeom>
          <a:noFill/>
        </p:spPr>
      </p:pic>
      <p:pic>
        <p:nvPicPr>
          <p:cNvPr id="5" name="Picture 4" descr="Hasil gambar untuk ambulance lazismu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81000"/>
            <a:ext cx="3581400" cy="205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asil gambar untuk kapal klinik lazismu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3657600"/>
            <a:ext cx="3276600" cy="2275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Dakwah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Pendidikan</a:t>
            </a:r>
            <a:endParaRPr lang="en-US" dirty="0"/>
          </a:p>
        </p:txBody>
      </p:sp>
      <p:pic>
        <p:nvPicPr>
          <p:cNvPr id="4" name="Content Placeholder 3" descr="Hasil gambar untuk uad 10 lantai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84752"/>
            <a:ext cx="8229600" cy="3956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133600" y="5943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Haedar</a:t>
            </a:r>
            <a:r>
              <a:rPr lang="en-US" dirty="0" smtClean="0"/>
              <a:t> </a:t>
            </a:r>
            <a:r>
              <a:rPr lang="en-US" dirty="0" err="1" smtClean="0"/>
              <a:t>Nashir</a:t>
            </a:r>
            <a:r>
              <a:rPr lang="en-US" dirty="0" smtClean="0"/>
              <a:t> </a:t>
            </a:r>
            <a:r>
              <a:rPr lang="en-US" dirty="0" err="1" smtClean="0"/>
              <a:t>Meletakkan</a:t>
            </a:r>
            <a:r>
              <a:rPr lang="en-US" dirty="0" smtClean="0"/>
              <a:t> </a:t>
            </a:r>
            <a:r>
              <a:rPr lang="en-US" dirty="0" err="1" smtClean="0"/>
              <a:t>Batu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Gedung</a:t>
            </a:r>
            <a:r>
              <a:rPr lang="en-US" dirty="0" smtClean="0"/>
              <a:t> 10 </a:t>
            </a:r>
            <a:r>
              <a:rPr lang="en-US" dirty="0" err="1" smtClean="0"/>
              <a:t>Lantai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Kampus</a:t>
            </a:r>
            <a:r>
              <a:rPr lang="en-US" dirty="0" smtClean="0"/>
              <a:t> 4 UAD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sil gambar untuk uad 10 lantai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534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sil gambar untuk st keperawatan aisyiyah yogya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28600"/>
            <a:ext cx="44291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Gambar terkait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429000"/>
            <a:ext cx="5334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own Arrow 5"/>
          <p:cNvSpPr/>
          <p:nvPr/>
        </p:nvSpPr>
        <p:spPr>
          <a:xfrm>
            <a:off x="4267200" y="3048000"/>
            <a:ext cx="609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Ciptakan</a:t>
            </a:r>
            <a:r>
              <a:rPr lang="en-US" sz="2000" dirty="0" smtClean="0"/>
              <a:t> </a:t>
            </a:r>
            <a:r>
              <a:rPr lang="en-US" sz="2000" dirty="0" err="1" smtClean="0"/>
              <a:t>Pendidikan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Berkemajuan</a:t>
            </a:r>
            <a:r>
              <a:rPr lang="en-US" sz="2000" dirty="0" smtClean="0"/>
              <a:t>, SMA </a:t>
            </a:r>
            <a:r>
              <a:rPr lang="en-US" sz="2000" dirty="0" err="1" smtClean="0"/>
              <a:t>Muhammadiyah</a:t>
            </a:r>
            <a:r>
              <a:rPr lang="en-US" sz="2000" dirty="0" smtClean="0"/>
              <a:t> 1 Gresik </a:t>
            </a:r>
            <a:r>
              <a:rPr lang="en-US" sz="2000" dirty="0" err="1" smtClean="0"/>
              <a:t>Bangun</a:t>
            </a:r>
            <a:r>
              <a:rPr lang="en-US" sz="2000" dirty="0" smtClean="0"/>
              <a:t> </a:t>
            </a:r>
            <a:r>
              <a:rPr lang="en-US" sz="2000" dirty="0" err="1" smtClean="0"/>
              <a:t>Gedung</a:t>
            </a:r>
            <a:r>
              <a:rPr lang="en-US" sz="2000" dirty="0" smtClean="0"/>
              <a:t> 9 </a:t>
            </a:r>
            <a:r>
              <a:rPr lang="en-US" sz="2000" dirty="0" err="1" smtClean="0"/>
              <a:t>Lantai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5" descr="Hasil gambar untuk sd muhammadiyah megah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43000"/>
            <a:ext cx="8458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ttp://kediri-kota.muhammadiyah.or.id/muhfile/kediri-kota/image/SMUM_2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001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SMK </a:t>
            </a:r>
            <a:r>
              <a:rPr lang="en-US" sz="2000" dirty="0" err="1" smtClean="0"/>
              <a:t>Muhammadiyah</a:t>
            </a:r>
            <a:r>
              <a:rPr lang="en-US" sz="2000" dirty="0" smtClean="0"/>
              <a:t> 4 </a:t>
            </a:r>
            <a:r>
              <a:rPr lang="en-US" sz="2000" dirty="0" err="1" smtClean="0"/>
              <a:t>Cileungsi</a:t>
            </a:r>
            <a:endParaRPr lang="en-US" sz="2000" dirty="0"/>
          </a:p>
        </p:txBody>
      </p:sp>
      <p:pic>
        <p:nvPicPr>
          <p:cNvPr id="4" name="Content Placeholder 3" descr="Hasil gambar untuk sd muhammadiyah megah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8153400" cy="548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mbar terkait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0"/>
            <a:ext cx="8305799" cy="574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mbar terkait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0"/>
            <a:ext cx="815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/>
          <p:cNvSpPr/>
          <p:nvPr/>
        </p:nvSpPr>
        <p:spPr>
          <a:xfrm>
            <a:off x="152400" y="2971800"/>
            <a:ext cx="2133600" cy="1447800"/>
          </a:xfrm>
          <a:prstGeom prst="flowChartAlternateProcess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Identitas</a:t>
            </a:r>
            <a:endParaRPr lang="en-US" sz="2000" b="1" dirty="0" smtClean="0"/>
          </a:p>
          <a:p>
            <a:pPr algn="ctr"/>
            <a:r>
              <a:rPr lang="en-US" sz="2000" b="1" dirty="0" err="1" smtClean="0"/>
              <a:t>Muhammadiyah</a:t>
            </a:r>
            <a:endParaRPr lang="en-US" sz="2000" b="1" dirty="0"/>
          </a:p>
        </p:txBody>
      </p:sp>
      <p:sp>
        <p:nvSpPr>
          <p:cNvPr id="5" name="Flowchart: Alternate Process 4"/>
          <p:cNvSpPr/>
          <p:nvPr/>
        </p:nvSpPr>
        <p:spPr>
          <a:xfrm>
            <a:off x="838200" y="1066800"/>
            <a:ext cx="2057400" cy="762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Gerakan</a:t>
            </a:r>
            <a:r>
              <a:rPr lang="en-US" dirty="0" smtClean="0"/>
              <a:t> Islam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2743200" y="3276600"/>
            <a:ext cx="1828800" cy="8382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Gerakan</a:t>
            </a:r>
            <a:r>
              <a:rPr lang="en-US" dirty="0" smtClean="0"/>
              <a:t> </a:t>
            </a:r>
            <a:r>
              <a:rPr lang="en-US" dirty="0" err="1" smtClean="0"/>
              <a:t>Dakwah</a:t>
            </a:r>
            <a:endParaRPr lang="en-US" dirty="0"/>
          </a:p>
        </p:txBody>
      </p:sp>
      <p:sp>
        <p:nvSpPr>
          <p:cNvPr id="7" name="Flowchart: Alternate Process 6"/>
          <p:cNvSpPr/>
          <p:nvPr/>
        </p:nvSpPr>
        <p:spPr>
          <a:xfrm>
            <a:off x="609600" y="5410200"/>
            <a:ext cx="2209800" cy="609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Gerakan</a:t>
            </a:r>
            <a:r>
              <a:rPr lang="en-US" dirty="0" smtClean="0"/>
              <a:t> </a:t>
            </a:r>
            <a:r>
              <a:rPr lang="en-US" dirty="0" err="1" smtClean="0"/>
              <a:t>Tajdid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2"/>
          </p:cNvCxnSpPr>
          <p:nvPr/>
        </p:nvCxnSpPr>
        <p:spPr>
          <a:xfrm rot="5400000" flipH="1" flipV="1">
            <a:off x="857250" y="2266950"/>
            <a:ext cx="144780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7" idx="0"/>
          </p:cNvCxnSpPr>
          <p:nvPr/>
        </p:nvCxnSpPr>
        <p:spPr>
          <a:xfrm rot="16200000" flipH="1">
            <a:off x="971550" y="4667250"/>
            <a:ext cx="990600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</p:cNvCxnSpPr>
          <p:nvPr/>
        </p:nvCxnSpPr>
        <p:spPr>
          <a:xfrm>
            <a:off x="2286000" y="36957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505200" y="304800"/>
            <a:ext cx="5486400" cy="205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Melaksanakan</a:t>
            </a:r>
            <a:r>
              <a:rPr lang="en-US" dirty="0" smtClean="0"/>
              <a:t> &amp; </a:t>
            </a:r>
            <a:r>
              <a:rPr lang="en-US" dirty="0" err="1" smtClean="0"/>
              <a:t>memperjuangkan</a:t>
            </a:r>
            <a:r>
              <a:rPr lang="en-US" dirty="0" smtClean="0"/>
              <a:t> </a:t>
            </a:r>
            <a:r>
              <a:rPr lang="en-US" dirty="0" err="1" smtClean="0"/>
              <a:t>keyakinan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endParaRPr lang="en-US" dirty="0" smtClean="0"/>
          </a:p>
          <a:p>
            <a:pPr algn="ctr"/>
            <a:r>
              <a:rPr lang="en-US" dirty="0" smtClean="0"/>
              <a:t>cita2 </a:t>
            </a:r>
            <a:r>
              <a:rPr lang="en-US" dirty="0" err="1" smtClean="0"/>
              <a:t>hidupnya</a:t>
            </a:r>
            <a:r>
              <a:rPr lang="en-US" dirty="0" smtClean="0"/>
              <a:t> </a:t>
            </a:r>
            <a:r>
              <a:rPr lang="en-US" dirty="0" err="1" smtClean="0"/>
              <a:t>selalu</a:t>
            </a:r>
            <a:r>
              <a:rPr lang="en-US" dirty="0" smtClean="0"/>
              <a:t> </a:t>
            </a:r>
            <a:r>
              <a:rPr lang="en-US" dirty="0" err="1" smtClean="0"/>
              <a:t>mendasarkan</a:t>
            </a:r>
            <a:r>
              <a:rPr lang="en-US" dirty="0" smtClean="0"/>
              <a:t> pd prinsip2 </a:t>
            </a:r>
            <a:r>
              <a:rPr lang="en-US" dirty="0" err="1" smtClean="0"/>
              <a:t>ajaran</a:t>
            </a:r>
            <a:r>
              <a:rPr lang="en-US" dirty="0" smtClean="0"/>
              <a:t> Islam,</a:t>
            </a:r>
            <a:r>
              <a:rPr lang="en-US" dirty="0"/>
              <a:t> </a:t>
            </a:r>
            <a:r>
              <a:rPr lang="en-US" dirty="0" err="1" smtClean="0"/>
              <a:t>sebab</a:t>
            </a:r>
            <a:r>
              <a:rPr lang="en-US" dirty="0" smtClean="0"/>
              <a:t> Islam </a:t>
            </a:r>
            <a:r>
              <a:rPr lang="en-US" dirty="0" err="1" smtClean="0"/>
              <a:t>lah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mengatur</a:t>
            </a:r>
            <a:r>
              <a:rPr lang="en-US" dirty="0" smtClean="0"/>
              <a:t> </a:t>
            </a:r>
            <a:r>
              <a:rPr lang="en-US" dirty="0" err="1" smtClean="0"/>
              <a:t>kehidupan</a:t>
            </a:r>
            <a:r>
              <a:rPr lang="en-US" dirty="0" smtClean="0"/>
              <a:t> </a:t>
            </a:r>
            <a:r>
              <a:rPr lang="en-US" dirty="0" err="1" smtClean="0"/>
              <a:t>manusia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dpt</a:t>
            </a:r>
            <a:r>
              <a:rPr lang="en-US" dirty="0" smtClean="0"/>
              <a:t> </a:t>
            </a:r>
            <a:r>
              <a:rPr lang="en-US" dirty="0" err="1" smtClean="0"/>
              <a:t>membawa</a:t>
            </a:r>
            <a:r>
              <a:rPr lang="en-US" dirty="0" smtClean="0"/>
              <a:t> </a:t>
            </a:r>
            <a:r>
              <a:rPr lang="en-US" dirty="0" err="1" smtClean="0"/>
              <a:t>kesejahteraan</a:t>
            </a:r>
            <a:r>
              <a:rPr lang="en-US" dirty="0" smtClean="0"/>
              <a:t> </a:t>
            </a:r>
            <a:r>
              <a:rPr lang="en-US" dirty="0" err="1" smtClean="0"/>
              <a:t>hidup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dunia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akhirat</a:t>
            </a:r>
            <a:r>
              <a:rPr lang="en-US" dirty="0"/>
              <a:t> </a:t>
            </a:r>
            <a:r>
              <a:rPr lang="en-US" dirty="0" smtClean="0"/>
              <a:t>(QS. Ali </a:t>
            </a:r>
            <a:r>
              <a:rPr lang="en-US" dirty="0" err="1" smtClean="0"/>
              <a:t>Imran</a:t>
            </a:r>
            <a:r>
              <a:rPr lang="en-US" dirty="0" smtClean="0"/>
              <a:t>/3: 19; 85; Al </a:t>
            </a:r>
            <a:r>
              <a:rPr lang="en-US" dirty="0" err="1" smtClean="0"/>
              <a:t>Maidah</a:t>
            </a:r>
            <a:r>
              <a:rPr lang="en-US" dirty="0" smtClean="0"/>
              <a:t>/5: 3)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4953000" y="2590800"/>
            <a:ext cx="4038600" cy="205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rangka</a:t>
            </a:r>
            <a:r>
              <a:rPr lang="en-US" dirty="0" smtClean="0"/>
              <a:t>  </a:t>
            </a:r>
            <a:r>
              <a:rPr lang="en-US" dirty="0" err="1" smtClean="0"/>
              <a:t>mewujudkan</a:t>
            </a:r>
            <a:r>
              <a:rPr lang="en-US" dirty="0" smtClean="0"/>
              <a:t> cita2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keyakinannya</a:t>
            </a:r>
            <a:r>
              <a:rPr lang="en-US" dirty="0" smtClean="0"/>
              <a:t>, </a:t>
            </a:r>
            <a:r>
              <a:rPr lang="en-US" dirty="0" err="1" smtClean="0"/>
              <a:t>Muhammadiyah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dakwah</a:t>
            </a:r>
            <a:r>
              <a:rPr lang="en-US" dirty="0" smtClean="0"/>
              <a:t> Islam: </a:t>
            </a:r>
            <a:r>
              <a:rPr lang="en-US" dirty="0" err="1" smtClean="0"/>
              <a:t>amar</a:t>
            </a:r>
            <a:r>
              <a:rPr lang="en-US" dirty="0" smtClean="0"/>
              <a:t> </a:t>
            </a:r>
            <a:r>
              <a:rPr lang="en-US" dirty="0" err="1" smtClean="0"/>
              <a:t>ma’ruf</a:t>
            </a:r>
            <a:r>
              <a:rPr lang="en-US" dirty="0" smtClean="0"/>
              <a:t> </a:t>
            </a:r>
            <a:r>
              <a:rPr lang="en-US" dirty="0" err="1" smtClean="0"/>
              <a:t>nahi</a:t>
            </a:r>
            <a:r>
              <a:rPr lang="en-US" dirty="0" smtClean="0"/>
              <a:t> </a:t>
            </a:r>
            <a:r>
              <a:rPr lang="en-US" dirty="0" err="1" smtClean="0"/>
              <a:t>mungkar</a:t>
            </a:r>
            <a:r>
              <a:rPr lang="en-US" dirty="0"/>
              <a:t> </a:t>
            </a:r>
            <a:r>
              <a:rPr lang="en-US" dirty="0" smtClean="0"/>
              <a:t>dg </a:t>
            </a:r>
            <a:r>
              <a:rPr lang="en-US" dirty="0" err="1" smtClean="0"/>
              <a:t>hikmah</a:t>
            </a:r>
            <a:r>
              <a:rPr lang="en-US" dirty="0" smtClean="0"/>
              <a:t> </a:t>
            </a:r>
            <a:r>
              <a:rPr lang="en-US" dirty="0" err="1" smtClean="0"/>
              <a:t>kebijaksanaan</a:t>
            </a:r>
            <a:r>
              <a:rPr lang="en-US" dirty="0"/>
              <a:t> </a:t>
            </a:r>
            <a:r>
              <a:rPr lang="en-US" dirty="0" smtClean="0"/>
              <a:t>(QS. Ali </a:t>
            </a:r>
            <a:r>
              <a:rPr lang="en-US" dirty="0" err="1" smtClean="0"/>
              <a:t>Imran</a:t>
            </a:r>
            <a:r>
              <a:rPr lang="en-US" dirty="0" smtClean="0"/>
              <a:t>/3: 104, 110; al-</a:t>
            </a:r>
            <a:r>
              <a:rPr lang="en-US" dirty="0" err="1" smtClean="0"/>
              <a:t>Nahl</a:t>
            </a:r>
            <a:r>
              <a:rPr lang="en-US" dirty="0" smtClean="0"/>
              <a:t>/16: 125).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3581400" y="4724400"/>
            <a:ext cx="5334000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Char char="-"/>
            </a:pPr>
            <a:r>
              <a:rPr lang="en-US" dirty="0" err="1" smtClean="0"/>
              <a:t>Selalu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koreksi</a:t>
            </a:r>
            <a:r>
              <a:rPr lang="en-US" dirty="0" smtClean="0"/>
              <a:t> &amp; </a:t>
            </a:r>
            <a:r>
              <a:rPr lang="en-US" dirty="0" err="1" smtClean="0"/>
              <a:t>evaluasi</a:t>
            </a:r>
            <a:r>
              <a:rPr lang="en-US" dirty="0" smtClean="0"/>
              <a:t> </a:t>
            </a:r>
            <a:r>
              <a:rPr lang="en-US" dirty="0" err="1" smtClean="0"/>
              <a:t>thd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pemikiran</a:t>
            </a:r>
            <a:r>
              <a:rPr lang="en-US" dirty="0" smtClean="0"/>
              <a:t> &amp; </a:t>
            </a:r>
            <a:r>
              <a:rPr lang="en-US" dirty="0" err="1" smtClean="0"/>
              <a:t>pengamalan</a:t>
            </a:r>
            <a:r>
              <a:rPr lang="en-US" dirty="0" smtClean="0"/>
              <a:t> </a:t>
            </a:r>
            <a:r>
              <a:rPr lang="en-US" dirty="0" err="1" smtClean="0"/>
              <a:t>keagamaan</a:t>
            </a:r>
            <a:r>
              <a:rPr lang="en-US" dirty="0" smtClean="0"/>
              <a:t>  </a:t>
            </a:r>
            <a:r>
              <a:rPr lang="en-US" dirty="0" err="1" smtClean="0"/>
              <a:t>dlm</a:t>
            </a:r>
            <a:r>
              <a:rPr lang="en-US" dirty="0" smtClean="0"/>
              <a:t> </a:t>
            </a:r>
            <a:r>
              <a:rPr lang="en-US" dirty="0" err="1" smtClean="0"/>
              <a:t>rangka</a:t>
            </a:r>
            <a:r>
              <a:rPr lang="en-US" dirty="0" smtClean="0"/>
              <a:t> </a:t>
            </a:r>
            <a:r>
              <a:rPr lang="en-US" dirty="0" err="1" smtClean="0"/>
              <a:t>pemurnian</a:t>
            </a:r>
            <a:r>
              <a:rPr lang="en-US" dirty="0" smtClean="0"/>
              <a:t> </a:t>
            </a:r>
            <a:r>
              <a:rPr lang="en-US" dirty="0" err="1" smtClean="0"/>
              <a:t>dlm</a:t>
            </a:r>
            <a:r>
              <a:rPr lang="en-US" dirty="0" smtClean="0"/>
              <a:t> bid </a:t>
            </a:r>
            <a:r>
              <a:rPr lang="en-US" dirty="0" err="1" smtClean="0"/>
              <a:t>aqidah</a:t>
            </a:r>
            <a:r>
              <a:rPr lang="en-US" dirty="0" smtClean="0"/>
              <a:t> &amp; </a:t>
            </a:r>
            <a:r>
              <a:rPr lang="en-US" dirty="0" err="1" smtClean="0"/>
              <a:t>ibadah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disesuaikan</a:t>
            </a:r>
            <a:r>
              <a:rPr lang="en-US" dirty="0" smtClean="0"/>
              <a:t> dg Al-Qur’an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Sunnah</a:t>
            </a:r>
            <a:endParaRPr lang="en-US" dirty="0" smtClean="0"/>
          </a:p>
          <a:p>
            <a:pPr algn="ctr">
              <a:buFontTx/>
              <a:buChar char="-"/>
            </a:pPr>
            <a:r>
              <a:rPr lang="en-US" dirty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pembaharuan</a:t>
            </a:r>
            <a:r>
              <a:rPr lang="en-US" dirty="0" smtClean="0"/>
              <a:t> </a:t>
            </a:r>
            <a:r>
              <a:rPr lang="en-US" dirty="0" err="1" smtClean="0"/>
              <a:t>dlm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</a:t>
            </a:r>
            <a:r>
              <a:rPr lang="en-US" dirty="0" err="1" smtClean="0"/>
              <a:t>kehidupan,yg</a:t>
            </a:r>
            <a:r>
              <a:rPr lang="en-US" dirty="0" smtClean="0"/>
              <a:t> </a:t>
            </a:r>
            <a:r>
              <a:rPr lang="en-US" dirty="0" err="1" smtClean="0"/>
              <a:t>disesuaikan</a:t>
            </a:r>
            <a:r>
              <a:rPr lang="en-US" dirty="0" smtClean="0"/>
              <a:t> dg </a:t>
            </a:r>
            <a:r>
              <a:rPr lang="en-US" dirty="0" err="1" smtClean="0"/>
              <a:t>kemajuan</a:t>
            </a:r>
            <a:r>
              <a:rPr lang="en-US" dirty="0" smtClean="0"/>
              <a:t> </a:t>
            </a:r>
            <a:r>
              <a:rPr lang="en-US" dirty="0" err="1" smtClean="0"/>
              <a:t>zaman</a:t>
            </a:r>
            <a:r>
              <a:rPr lang="en-US" dirty="0" smtClean="0"/>
              <a:t> dg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meninggalkan</a:t>
            </a:r>
            <a:r>
              <a:rPr lang="en-US" dirty="0" smtClean="0"/>
              <a:t> prinsip2 Islam.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5" idx="3"/>
            <a:endCxn id="28" idx="1"/>
          </p:cNvCxnSpPr>
          <p:nvPr/>
        </p:nvCxnSpPr>
        <p:spPr>
          <a:xfrm flipV="1">
            <a:off x="2895600" y="1333500"/>
            <a:ext cx="609600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" idx="3"/>
            <a:endCxn id="29" idx="1"/>
          </p:cNvCxnSpPr>
          <p:nvPr/>
        </p:nvCxnSpPr>
        <p:spPr>
          <a:xfrm flipV="1">
            <a:off x="4572000" y="36195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" idx="3"/>
          </p:cNvCxnSpPr>
          <p:nvPr/>
        </p:nvCxnSpPr>
        <p:spPr>
          <a:xfrm>
            <a:off x="2819400" y="5715000"/>
            <a:ext cx="762000" cy="230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mbar terkait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838200"/>
            <a:ext cx="7467600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743200" y="5943600"/>
            <a:ext cx="321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SD </a:t>
            </a:r>
            <a:r>
              <a:rPr lang="en-US" dirty="0" err="1" smtClean="0"/>
              <a:t>Muhammadiyah</a:t>
            </a:r>
            <a:r>
              <a:rPr lang="en-US" dirty="0" smtClean="0"/>
              <a:t> 15 Surabaya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381000"/>
          </a:xfrm>
        </p:spPr>
        <p:txBody>
          <a:bodyPr>
            <a:normAutofit fontScale="90000"/>
          </a:bodyPr>
          <a:lstStyle/>
          <a:p>
            <a:pPr font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SD MUHAMMADIYAH 4 </a:t>
            </a:r>
            <a:r>
              <a:rPr lang="en-US" sz="2200" dirty="0" err="1" smtClean="0"/>
              <a:t>Pucang</a:t>
            </a:r>
            <a:r>
              <a:rPr lang="en-US" sz="2200" dirty="0" smtClean="0"/>
              <a:t> Surabaya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Gambar terkait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914400"/>
            <a:ext cx="7924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Dakwa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Kesehatan</a:t>
            </a:r>
            <a:endParaRPr lang="en-US" dirty="0"/>
          </a:p>
        </p:txBody>
      </p:sp>
      <p:pic>
        <p:nvPicPr>
          <p:cNvPr id="4" name="Content Placeholder 3" descr="Gambar terkait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77527" y="1600200"/>
            <a:ext cx="678894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752600" y="6248400"/>
            <a:ext cx="5715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RS. Ahmad </a:t>
            </a:r>
            <a:r>
              <a:rPr lang="en-US" dirty="0" err="1" smtClean="0"/>
              <a:t>Dahlan</a:t>
            </a:r>
            <a:r>
              <a:rPr lang="en-US" dirty="0" smtClean="0"/>
              <a:t>- Kediri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48400"/>
            <a:ext cx="8229600" cy="41116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Rumah</a:t>
            </a:r>
            <a:r>
              <a:rPr lang="en-US" sz="2000" dirty="0" smtClean="0"/>
              <a:t> </a:t>
            </a:r>
            <a:r>
              <a:rPr lang="en-US" sz="2000" dirty="0" err="1" smtClean="0"/>
              <a:t>Sakit</a:t>
            </a:r>
            <a:r>
              <a:rPr lang="en-US" sz="2000" dirty="0" smtClean="0"/>
              <a:t> ‘</a:t>
            </a:r>
            <a:r>
              <a:rPr lang="en-US" sz="2000" dirty="0" err="1" smtClean="0"/>
              <a:t>Aisyiyah</a:t>
            </a:r>
            <a:r>
              <a:rPr lang="en-US" sz="2000" dirty="0" smtClean="0"/>
              <a:t> </a:t>
            </a:r>
            <a:r>
              <a:rPr lang="en-US" sz="2000" dirty="0" err="1" smtClean="0"/>
              <a:t>Bojonegoro</a:t>
            </a:r>
            <a:r>
              <a:rPr lang="en-US" sz="2000" dirty="0" smtClean="0"/>
              <a:t> </a:t>
            </a:r>
            <a:endParaRPr lang="en-US" sz="2000" dirty="0"/>
          </a:p>
        </p:txBody>
      </p:sp>
      <p:pic>
        <p:nvPicPr>
          <p:cNvPr id="4" name="Content Placeholder 3" descr="Hasil gambar untuk rs aisyiyah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382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sil gambar untuk pku muh gamping yogya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19200"/>
            <a:ext cx="8458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mbar terkait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153399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sil gambar untuk pku muh surakarta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Dakwah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</a:t>
            </a:r>
            <a:r>
              <a:rPr lang="en-US" dirty="0" err="1" smtClean="0"/>
              <a:t>Ekonomi</a:t>
            </a:r>
            <a:endParaRPr lang="en-US" dirty="0"/>
          </a:p>
        </p:txBody>
      </p:sp>
      <p:pic>
        <p:nvPicPr>
          <p:cNvPr id="4" name="Content Placeholder 3" descr="Hasil gambar untuk gedung lazism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95400"/>
            <a:ext cx="8305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ttps://3.bp.blogspot.com/-Dzymcss2LH4/WcRmDEHM6CI/AAAAAAAAJA0/bLn-qvmnGuwRfRbPCoRNx0BvoCyJ8OJfwCLcBGAs/s1600/UAD-696x332.jpeg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04800" y="533400"/>
            <a:ext cx="8610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819400" y="6019800"/>
            <a:ext cx="3205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SPBU </a:t>
            </a:r>
            <a:r>
              <a:rPr lang="en-US" dirty="0" err="1" smtClean="0"/>
              <a:t>Universitas</a:t>
            </a:r>
            <a:r>
              <a:rPr lang="en-US" dirty="0" smtClean="0"/>
              <a:t> Ahmad </a:t>
            </a:r>
            <a:r>
              <a:rPr lang="en-US" dirty="0" err="1" smtClean="0"/>
              <a:t>Dahlan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Universitas</a:t>
            </a:r>
            <a:r>
              <a:rPr lang="en-US" sz="2000" dirty="0" smtClean="0"/>
              <a:t> </a:t>
            </a:r>
            <a:r>
              <a:rPr lang="en-US" sz="2000" dirty="0" err="1" smtClean="0"/>
              <a:t>Muhammadiyah</a:t>
            </a:r>
            <a:r>
              <a:rPr lang="en-US" sz="2000" dirty="0" smtClean="0"/>
              <a:t> Malang </a:t>
            </a:r>
            <a:r>
              <a:rPr lang="en-US" sz="2000" dirty="0" err="1" smtClean="0"/>
              <a:t>buka</a:t>
            </a:r>
            <a:r>
              <a:rPr lang="en-US" sz="2000" dirty="0" smtClean="0"/>
              <a:t> </a:t>
            </a:r>
            <a:r>
              <a:rPr lang="en-US" sz="2000" dirty="0" err="1" smtClean="0"/>
              <a:t>bisnis</a:t>
            </a:r>
            <a:r>
              <a:rPr lang="en-US" sz="2000" dirty="0" smtClean="0"/>
              <a:t> SPBU</a:t>
            </a:r>
            <a:endParaRPr lang="en-US" sz="2000" dirty="0"/>
          </a:p>
        </p:txBody>
      </p:sp>
      <p:pic>
        <p:nvPicPr>
          <p:cNvPr id="4" name="Content Placeholder 3" descr="Hasil gambar untuk spbu umm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05781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8600" y="838200"/>
          <a:ext cx="86868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/>
                <a:gridCol w="4343400"/>
              </a:tblGrid>
              <a:tr h="447244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QS. Ali </a:t>
                      </a:r>
                      <a:r>
                        <a:rPr lang="en-US" dirty="0" err="1" smtClean="0"/>
                        <a:t>Imran</a:t>
                      </a:r>
                      <a:r>
                        <a:rPr lang="en-US" dirty="0" smtClean="0"/>
                        <a:t> (3): 19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71956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Sesungguhnya</a:t>
                      </a:r>
                      <a:r>
                        <a:rPr lang="en-US" sz="1800" dirty="0" smtClean="0"/>
                        <a:t> agama (yang </a:t>
                      </a:r>
                      <a:r>
                        <a:rPr lang="en-US" sz="1800" dirty="0" err="1" smtClean="0"/>
                        <a:t>diridai</a:t>
                      </a:r>
                      <a:r>
                        <a:rPr lang="en-US" sz="1800" dirty="0" smtClean="0"/>
                        <a:t>) </a:t>
                      </a:r>
                      <a:r>
                        <a:rPr lang="en-US" sz="1800" dirty="0" err="1" smtClean="0"/>
                        <a:t>di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sisi</a:t>
                      </a:r>
                      <a:r>
                        <a:rPr lang="en-US" sz="1800" dirty="0" smtClean="0"/>
                        <a:t> Allah </a:t>
                      </a:r>
                      <a:r>
                        <a:rPr lang="en-US" sz="1800" dirty="0" err="1" smtClean="0"/>
                        <a:t>hanyalah</a:t>
                      </a:r>
                      <a:r>
                        <a:rPr lang="en-US" sz="1800" dirty="0" smtClean="0"/>
                        <a:t> Islam.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إِنَّ الدِّينَ عِنْدَ اللَّهِ الإسْلامُ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" y="2286000"/>
          <a:ext cx="8763000" cy="1951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0"/>
                <a:gridCol w="4381500"/>
              </a:tblGrid>
              <a:tr h="31969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QS. Ali </a:t>
                      </a:r>
                      <a:r>
                        <a:rPr lang="en-US" dirty="0" err="1" smtClean="0"/>
                        <a:t>Imran</a:t>
                      </a:r>
                      <a:r>
                        <a:rPr lang="en-US" dirty="0" smtClean="0"/>
                        <a:t> (3): 85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58531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Barang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siapa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mencari</a:t>
                      </a:r>
                      <a:r>
                        <a:rPr lang="en-US" sz="1800" dirty="0" smtClean="0"/>
                        <a:t> agama </a:t>
                      </a:r>
                      <a:r>
                        <a:rPr lang="en-US" sz="1800" dirty="0" err="1" smtClean="0"/>
                        <a:t>selain</a:t>
                      </a:r>
                      <a:r>
                        <a:rPr lang="en-US" sz="1800" dirty="0" smtClean="0"/>
                        <a:t> agama Islam, </a:t>
                      </a:r>
                      <a:r>
                        <a:rPr lang="en-US" sz="1800" dirty="0" err="1" smtClean="0"/>
                        <a:t>maka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sekali</a:t>
                      </a:r>
                      <a:r>
                        <a:rPr lang="en-US" sz="1800" dirty="0" smtClean="0"/>
                        <a:t>-kali </a:t>
                      </a:r>
                      <a:r>
                        <a:rPr lang="en-US" sz="1800" dirty="0" err="1" smtClean="0"/>
                        <a:t>tidaklah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akan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diterima</a:t>
                      </a:r>
                      <a:r>
                        <a:rPr lang="en-US" sz="1800" dirty="0" smtClean="0"/>
                        <a:t> (agama </a:t>
                      </a:r>
                      <a:r>
                        <a:rPr lang="en-US" sz="1800" dirty="0" err="1" smtClean="0"/>
                        <a:t>itu</a:t>
                      </a:r>
                      <a:r>
                        <a:rPr lang="en-US" sz="1800" dirty="0" smtClean="0"/>
                        <a:t>) </a:t>
                      </a:r>
                      <a:r>
                        <a:rPr lang="en-US" sz="1800" dirty="0" err="1" smtClean="0"/>
                        <a:t>daripadanya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dan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dia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akhirat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termasuk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orang-orang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rugi</a:t>
                      </a:r>
                      <a:r>
                        <a:rPr lang="en-US" sz="180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وَمَنْ يَبْتَغِ غَيْرَ الإسْلامِ دِينًا فَلَنْ يُقْبَلَ مِنْهُ وَهُوَ فِي الآخِرَةِ مِنَ الْخَاسِرِينَ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4495800"/>
          <a:ext cx="8686800" cy="1858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/>
                <a:gridCol w="4343400"/>
              </a:tblGrid>
              <a:tr h="260179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QS. Al-</a:t>
                      </a:r>
                      <a:r>
                        <a:rPr lang="en-US" dirty="0" err="1" smtClean="0"/>
                        <a:t>Maidah</a:t>
                      </a:r>
                      <a:r>
                        <a:rPr lang="en-US" dirty="0" smtClean="0"/>
                        <a:t> (5): 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492421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Pada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hari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ini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telah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Kusempurnakan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untuk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kamu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agamamu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dan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telah</a:t>
                      </a:r>
                      <a:r>
                        <a:rPr lang="en-US" sz="1800" dirty="0" smtClean="0"/>
                        <a:t> Ku-</a:t>
                      </a:r>
                      <a:r>
                        <a:rPr lang="en-US" sz="1800" dirty="0" err="1" smtClean="0"/>
                        <a:t>cukupkan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kepadamu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nikmat</a:t>
                      </a:r>
                      <a:r>
                        <a:rPr lang="en-US" sz="1800" dirty="0" smtClean="0"/>
                        <a:t>-Ku, </a:t>
                      </a:r>
                      <a:r>
                        <a:rPr lang="en-US" sz="1800" dirty="0" err="1" smtClean="0"/>
                        <a:t>dan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telah</a:t>
                      </a:r>
                      <a:r>
                        <a:rPr lang="en-US" sz="1800" dirty="0" smtClean="0"/>
                        <a:t> Ku-</a:t>
                      </a:r>
                      <a:r>
                        <a:rPr lang="en-US" sz="1800" dirty="0" err="1" smtClean="0"/>
                        <a:t>ridai</a:t>
                      </a:r>
                      <a:r>
                        <a:rPr lang="en-US" sz="1800" dirty="0" smtClean="0"/>
                        <a:t> Islam </a:t>
                      </a:r>
                      <a:r>
                        <a:rPr lang="en-US" sz="1800" dirty="0" err="1" smtClean="0"/>
                        <a:t>itu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jadi</a:t>
                      </a:r>
                      <a:r>
                        <a:rPr lang="en-US" sz="1800" dirty="0" smtClean="0"/>
                        <a:t> agama </a:t>
                      </a:r>
                      <a:r>
                        <a:rPr lang="en-US" sz="1800" dirty="0" err="1" smtClean="0"/>
                        <a:t>bagimu</a:t>
                      </a:r>
                      <a:r>
                        <a:rPr lang="en-US" sz="180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الْيَوْمَ أَكْمَلْتُ لَكُمْ دِينَكُمْ وَأَتْمَمْتُ عَلَيْكُمْ نِعْمَتِي وَرَضِيتُ لَكُمُ الإسْلامَ دِينًا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609600"/>
          </a:xfrm>
          <a:solidFill>
            <a:schemeClr val="accent4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1. </a:t>
            </a:r>
            <a:r>
              <a:rPr lang="en-US" sz="3200" dirty="0" err="1" smtClean="0">
                <a:solidFill>
                  <a:schemeClr val="bg1"/>
                </a:solidFill>
              </a:rPr>
              <a:t>Gerakan</a:t>
            </a:r>
            <a:r>
              <a:rPr lang="en-US" sz="3200" dirty="0" smtClean="0">
                <a:solidFill>
                  <a:schemeClr val="bg1"/>
                </a:solidFill>
              </a:rPr>
              <a:t> Islam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2200" b="1" dirty="0" smtClean="0"/>
              <a:t/>
            </a:r>
            <a:br>
              <a:rPr lang="en-US" sz="2200" b="1" dirty="0" smtClean="0"/>
            </a:br>
            <a:r>
              <a:rPr lang="en-US" sz="2200" b="1" dirty="0" smtClean="0"/>
              <a:t>SPBU </a:t>
            </a:r>
            <a:r>
              <a:rPr lang="en-US" sz="2200" b="1" dirty="0" err="1" smtClean="0"/>
              <a:t>Balen</a:t>
            </a:r>
            <a:r>
              <a:rPr lang="en-US" sz="2200" b="1" dirty="0" smtClean="0"/>
              <a:t>,  PDM </a:t>
            </a:r>
            <a:r>
              <a:rPr lang="en-US" sz="2200" b="1" dirty="0" err="1" smtClean="0"/>
              <a:t>Bojonegoro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https://1.bp.blogspot.com/-79sTqphaoVw/WcRmvmwUYZI/AAAAAAAAJA8/CNcms2ObteY9iTVTl6zrJZnAanH7RuqOACLcBGAs/s1600/12516043_177402789286297_2139308454_n.jpg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43000"/>
            <a:ext cx="8305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SPBU </a:t>
            </a:r>
            <a:r>
              <a:rPr lang="en-US" sz="2000" b="1" dirty="0" err="1" smtClean="0"/>
              <a:t>Kalitidu</a:t>
            </a:r>
            <a:r>
              <a:rPr lang="en-US" sz="2000" b="1" dirty="0" smtClean="0"/>
              <a:t>, PDM </a:t>
            </a:r>
            <a:r>
              <a:rPr lang="en-US" sz="2000" b="1" dirty="0" err="1" smtClean="0"/>
              <a:t>Bojonegoro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5" name="Picture 4" descr="https://2.bp.blogspot.com/-fi2_Ihck25w/WcRnX-ws5lI/AAAAAAAAJBE/Qs5pIAvYrqkyG1QH4LzBgF53NYz3MZoowCLcBGAs/s1600/12562834_10205443315946614_148432391_o-696x392.jpg">
            <a:hlinkClick r:id="rId2"/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1430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 err="1" smtClean="0"/>
              <a:t>Muhammadiyah</a:t>
            </a:r>
            <a:r>
              <a:rPr lang="en-US" sz="2000" b="1" dirty="0" smtClean="0"/>
              <a:t> Kediri </a:t>
            </a:r>
            <a:r>
              <a:rPr lang="en-US" sz="2000" b="1" dirty="0" err="1" smtClean="0"/>
              <a:t>Memiliki</a:t>
            </a:r>
            <a:r>
              <a:rPr lang="en-US" sz="2000" b="1" dirty="0" smtClean="0"/>
              <a:t> 13 Minimarket </a:t>
            </a:r>
            <a:r>
              <a:rPr lang="en-US" sz="2000" b="1" dirty="0" err="1" smtClean="0"/>
              <a:t>dan</a:t>
            </a:r>
            <a:r>
              <a:rPr lang="en-US" sz="2000" b="1" dirty="0" smtClean="0"/>
              <a:t> 4 </a:t>
            </a:r>
            <a:r>
              <a:rPr lang="en-US" sz="2000" b="1" dirty="0" err="1" smtClean="0"/>
              <a:t>Koperasi</a:t>
            </a:r>
            <a:endParaRPr lang="en-US" sz="2000" dirty="0"/>
          </a:p>
        </p:txBody>
      </p:sp>
      <p:pic>
        <p:nvPicPr>
          <p:cNvPr id="4" name="Content Placeholder 3" descr="http://sangpencerah.id/wp-content/uploads/2017/01/15965156_357977244571258_2234650606121308286_n-696x386.jp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sil gambar untuk muhammadiyah mart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077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sil gambar untuk pengusaha muhammadiyah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143000"/>
            <a:ext cx="7848599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sil gambar untuk pengusaha muhammadiyah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90600"/>
            <a:ext cx="8077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sil gambar untuk lazismu bantu petani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229600" cy="411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sil gambar untuk muhammadiyah bantu petani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838200"/>
            <a:ext cx="8001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0" y="5715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 smtClean="0"/>
              <a:t>Muhammadiyah</a:t>
            </a:r>
            <a:r>
              <a:rPr lang="en-US" dirty="0" smtClean="0"/>
              <a:t> </a:t>
            </a:r>
            <a:r>
              <a:rPr lang="en-US" dirty="0" err="1" smtClean="0"/>
              <a:t>Siap</a:t>
            </a:r>
            <a:r>
              <a:rPr lang="en-US" dirty="0" smtClean="0"/>
              <a:t> Bantu </a:t>
            </a:r>
            <a:r>
              <a:rPr lang="en-US" dirty="0" err="1" smtClean="0"/>
              <a:t>Pemerintah</a:t>
            </a:r>
            <a:r>
              <a:rPr lang="en-US" dirty="0" smtClean="0"/>
              <a:t> </a:t>
            </a:r>
            <a:r>
              <a:rPr lang="en-US" dirty="0" err="1" smtClean="0"/>
              <a:t>Wujudkan</a:t>
            </a:r>
            <a:r>
              <a:rPr lang="en-US" dirty="0" smtClean="0"/>
              <a:t> </a:t>
            </a:r>
            <a:r>
              <a:rPr lang="en-US" dirty="0" err="1" smtClean="0"/>
              <a:t>Konsep</a:t>
            </a:r>
            <a:r>
              <a:rPr lang="en-US" dirty="0" smtClean="0"/>
              <a:t> </a:t>
            </a:r>
            <a:r>
              <a:rPr lang="en-US" dirty="0" err="1" smtClean="0"/>
              <a:t>Desa</a:t>
            </a:r>
            <a:r>
              <a:rPr lang="en-US" dirty="0" smtClean="0"/>
              <a:t> Ideal.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lazismujatim.org/wp-content/uploads/2018/03/nganjuk1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077200" cy="521176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057400" y="5943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 smtClean="0"/>
              <a:t>Lazismu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MLHPB </a:t>
            </a:r>
            <a:r>
              <a:rPr lang="en-US" dirty="0" err="1" smtClean="0"/>
              <a:t>Tanam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300 </a:t>
            </a:r>
            <a:r>
              <a:rPr lang="en-US" dirty="0" err="1" smtClean="0">
                <a:solidFill>
                  <a:srgbClr val="FF0000"/>
                </a:solidFill>
              </a:rPr>
              <a:t>Bibit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Aren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Sumber</a:t>
            </a:r>
            <a:r>
              <a:rPr lang="en-US" dirty="0" smtClean="0"/>
              <a:t> Air </a:t>
            </a:r>
            <a:r>
              <a:rPr lang="en-US" dirty="0" err="1" smtClean="0"/>
              <a:t>Terjun</a:t>
            </a:r>
            <a:r>
              <a:rPr lang="en-US" dirty="0" smtClean="0"/>
              <a:t> </a:t>
            </a:r>
            <a:r>
              <a:rPr lang="en-US" dirty="0" err="1" smtClean="0"/>
              <a:t>Singokromo</a:t>
            </a:r>
            <a:r>
              <a:rPr lang="en-US" dirty="0" smtClean="0"/>
              <a:t>, </a:t>
            </a:r>
            <a:r>
              <a:rPr lang="en-US" dirty="0" err="1" smtClean="0"/>
              <a:t>Nganjuk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533400"/>
          </a:xfrm>
          <a:solidFill>
            <a:schemeClr val="accent5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2.Gerakan </a:t>
            </a:r>
            <a:r>
              <a:rPr lang="en-US" sz="3200" dirty="0" err="1" smtClean="0">
                <a:solidFill>
                  <a:schemeClr val="bg1"/>
                </a:solidFill>
              </a:rPr>
              <a:t>Dakwah</a:t>
            </a: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39700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" y="762000"/>
          <a:ext cx="88392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/>
                <a:gridCol w="4419600"/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QS. Ali </a:t>
                      </a:r>
                      <a:r>
                        <a:rPr lang="en-US" dirty="0" err="1" smtClean="0"/>
                        <a:t>Imran</a:t>
                      </a:r>
                      <a:r>
                        <a:rPr lang="en-US" dirty="0" smtClean="0"/>
                        <a:t> (3): 104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Dan </a:t>
                      </a:r>
                      <a:r>
                        <a:rPr lang="en-US" sz="1800" dirty="0" err="1" smtClean="0"/>
                        <a:t>hendaklah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ada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antara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kamu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segolongan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umat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menyeru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kepada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kebajikan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menyuruh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kepada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makruf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mencegah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dari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munkar</a:t>
                      </a:r>
                      <a:r>
                        <a:rPr lang="en-US" sz="1800" dirty="0" smtClean="0"/>
                        <a:t>; </a:t>
                      </a:r>
                      <a:r>
                        <a:rPr lang="en-US" sz="1800" dirty="0" err="1" smtClean="0"/>
                        <a:t>merekalah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orang-orang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beruntung</a:t>
                      </a:r>
                      <a:r>
                        <a:rPr lang="en-US" sz="180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وَلْتَكُنْ مِنْكُمْ أُمَّةٌ يَدْعُونَ إِلَى الْخَيْرِ وَيَأْمُرُونَ بِالْمَعْرُوفِ وَيَنْهَوْنَ عَنِ الْمُنْكَرِ وَأُولَئِكَ هُمُ الْمُفْلِحُونَ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2667000"/>
          <a:ext cx="87630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0"/>
                <a:gridCol w="4381500"/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QS. Ali </a:t>
                      </a:r>
                      <a:r>
                        <a:rPr lang="en-US" dirty="0" err="1" smtClean="0"/>
                        <a:t>Imran</a:t>
                      </a:r>
                      <a:r>
                        <a:rPr lang="en-US" dirty="0" smtClean="0"/>
                        <a:t> (3): 110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Kamu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adalah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umat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terbaik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dilahirkan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untuk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manusia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menyuruh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kepada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makruf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dan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mencegah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dari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mungkar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dan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beriman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kepada</a:t>
                      </a:r>
                      <a:r>
                        <a:rPr lang="en-US" sz="1800" dirty="0" smtClean="0"/>
                        <a:t> Allah.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كُنْتُمْ خَيْرَ أُمَّةٍ أُخْرِجَتْ لِلنَّاسِ تَأْمُرُونَ بِالْمَعْرُوفِ وَتَنْهَوْنَ عَنِ الْمُنْكَرِ وَتُؤْمِنُونَ بِاللَّهِ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400" y="4343400"/>
          <a:ext cx="883920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/>
                <a:gridCol w="4419600"/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QS. Al-</a:t>
                      </a:r>
                      <a:r>
                        <a:rPr lang="en-US" dirty="0" err="1" smtClean="0"/>
                        <a:t>Nahl</a:t>
                      </a:r>
                      <a:r>
                        <a:rPr lang="en-US" dirty="0" smtClean="0"/>
                        <a:t> (16): 125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Serulah</a:t>
                      </a:r>
                      <a:r>
                        <a:rPr lang="en-US" sz="1800" dirty="0" smtClean="0"/>
                        <a:t> (</a:t>
                      </a:r>
                      <a:r>
                        <a:rPr lang="en-US" sz="1800" dirty="0" err="1" smtClean="0"/>
                        <a:t>manusia</a:t>
                      </a:r>
                      <a:r>
                        <a:rPr lang="en-US" sz="1800" dirty="0" smtClean="0"/>
                        <a:t>) </a:t>
                      </a:r>
                      <a:r>
                        <a:rPr lang="en-US" sz="1800" dirty="0" err="1" smtClean="0"/>
                        <a:t>kepada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jalan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Tuhanmu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dengan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hikmah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pelajaran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baik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bantahlah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mereka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dengan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cara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baik</a:t>
                      </a:r>
                      <a:r>
                        <a:rPr lang="en-US" sz="1800" dirty="0" smtClean="0"/>
                        <a:t>. </a:t>
                      </a:r>
                      <a:r>
                        <a:rPr lang="en-US" sz="1800" dirty="0" err="1" smtClean="0"/>
                        <a:t>Sesungguhnya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Tuhanmu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Dialah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lebih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mengetahui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tentang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siapa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tersesat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dari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jalan-Nya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Dialah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lebih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mengetahui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orang-orang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mendapat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petunjuk</a:t>
                      </a:r>
                      <a:r>
                        <a:rPr lang="en-US" sz="180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ادْعُ إِلَى سَبِيلِ رَبِّكَ بِالْحِكْمَةِ وَالْمَوْعِظَةِ الْحَسَنَةِ وَجَادِلْهُمْ بِالَّتِي هِيَ أَحْسَنُ إِنَّ رَبَّكَ هُوَ أَعْلَمُ بِمَنْ ضَلَّ عَنْ سَبِيلِهِ وَهُوَ أَعْلَمُ بِالْمُهْتَدِينَ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Dakwah</a:t>
            </a:r>
            <a:r>
              <a:rPr lang="en-US" dirty="0" smtClean="0"/>
              <a:t> </a:t>
            </a:r>
            <a:r>
              <a:rPr lang="en-US" dirty="0" err="1" smtClean="0"/>
              <a:t>Sosial</a:t>
            </a:r>
            <a:endParaRPr lang="en-US" dirty="0"/>
          </a:p>
        </p:txBody>
      </p:sp>
      <p:pic>
        <p:nvPicPr>
          <p:cNvPr id="4" name="Content Placeholder 3" descr="http://www.lazismujatim.org/wp-content/uploads/2017/09/WhatsApp-Image-2017-09-26-at-12.03.55.jpeg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5538" y="1600200"/>
            <a:ext cx="447292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ttp://www.lazismujatim.org/wp-content/uploads/2017/09/rohingya-2017.jpg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9600" y="533400"/>
            <a:ext cx="7848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ttp://www.lazismujatim.org/wp-content/uploads/2017/09/WhatsApp-Image-2017-09-27-at-17.36.36.jpeg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 err="1" smtClean="0"/>
              <a:t>Kabar</a:t>
            </a:r>
            <a:r>
              <a:rPr lang="en-US" sz="2200" dirty="0" smtClean="0"/>
              <a:t> </a:t>
            </a:r>
            <a:r>
              <a:rPr lang="en-US" sz="2200" dirty="0" err="1" smtClean="0"/>
              <a:t>banjir</a:t>
            </a:r>
            <a:r>
              <a:rPr lang="en-US" sz="2200" dirty="0" smtClean="0"/>
              <a:t> </a:t>
            </a:r>
            <a:r>
              <a:rPr lang="en-US" sz="2200" dirty="0" err="1" smtClean="0"/>
              <a:t>bandang</a:t>
            </a:r>
            <a:r>
              <a:rPr lang="en-US" sz="2200" dirty="0" smtClean="0"/>
              <a:t> </a:t>
            </a:r>
            <a:r>
              <a:rPr lang="en-US" sz="2200" dirty="0" err="1" smtClean="0"/>
              <a:t>di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Pacitan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/>
              <a:t>segera</a:t>
            </a:r>
            <a:r>
              <a:rPr lang="en-US" sz="2200" dirty="0" smtClean="0"/>
              <a:t> </a:t>
            </a:r>
            <a:r>
              <a:rPr lang="en-US" sz="2200" dirty="0" err="1" smtClean="0"/>
              <a:t>direspon</a:t>
            </a:r>
            <a:r>
              <a:rPr lang="en-US" sz="2200" dirty="0" smtClean="0"/>
              <a:t> </a:t>
            </a:r>
            <a:r>
              <a:rPr lang="en-US" sz="2200" dirty="0" err="1" smtClean="0"/>
              <a:t>oleh</a:t>
            </a:r>
            <a:r>
              <a:rPr lang="en-US" sz="2200" dirty="0" smtClean="0"/>
              <a:t> </a:t>
            </a:r>
            <a:r>
              <a:rPr lang="en-US" sz="2200" dirty="0" err="1" smtClean="0"/>
              <a:t>Lembaga</a:t>
            </a:r>
            <a:r>
              <a:rPr lang="en-US" sz="2200" dirty="0" smtClean="0"/>
              <a:t> </a:t>
            </a:r>
            <a:r>
              <a:rPr lang="en-US" sz="2200" dirty="0" err="1" smtClean="0"/>
              <a:t>Penanggulangan</a:t>
            </a:r>
            <a:r>
              <a:rPr lang="en-US" sz="2200" dirty="0" smtClean="0"/>
              <a:t> </a:t>
            </a:r>
            <a:r>
              <a:rPr lang="en-US" sz="2200" dirty="0" err="1" smtClean="0"/>
              <a:t>Bencana</a:t>
            </a:r>
            <a:r>
              <a:rPr lang="en-US" sz="2200" dirty="0" smtClean="0"/>
              <a:t> (LPB) </a:t>
            </a:r>
            <a:r>
              <a:rPr lang="en-US" sz="2200" dirty="0" err="1" smtClean="0"/>
              <a:t>atau</a:t>
            </a:r>
            <a:r>
              <a:rPr lang="en-US" sz="2200" dirty="0" smtClean="0"/>
              <a:t> MDMC (</a:t>
            </a:r>
            <a:r>
              <a:rPr lang="en-US" sz="2200" dirty="0" err="1" smtClean="0"/>
              <a:t>Muhammadiyah</a:t>
            </a:r>
            <a:r>
              <a:rPr lang="en-US" sz="2200" dirty="0" smtClean="0"/>
              <a:t> Disaster </a:t>
            </a:r>
            <a:r>
              <a:rPr lang="en-US" sz="2200" dirty="0" smtClean="0"/>
              <a:t>Management </a:t>
            </a:r>
            <a:r>
              <a:rPr lang="en-US" sz="2200" dirty="0" smtClean="0"/>
              <a:t>Center) </a:t>
            </a:r>
            <a:r>
              <a:rPr lang="en-US" sz="2200" dirty="0" err="1" smtClean="0"/>
              <a:t>dengan</a:t>
            </a:r>
            <a:r>
              <a:rPr lang="en-US" sz="2200" dirty="0" smtClean="0"/>
              <a:t> </a:t>
            </a:r>
            <a:r>
              <a:rPr lang="en-US" sz="2200" dirty="0" err="1" smtClean="0"/>
              <a:t>menerjunkan</a:t>
            </a:r>
            <a:r>
              <a:rPr lang="en-US" sz="2200" dirty="0" smtClean="0"/>
              <a:t> Tim </a:t>
            </a:r>
            <a:r>
              <a:rPr lang="en-US" sz="2200" dirty="0" err="1" smtClean="0"/>
              <a:t>Relawannya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Content Placeholder 3" descr="Hasil gambar untuk ambulan lazis mdmc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mbar terkait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8600"/>
            <a:ext cx="8001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62000" y="5334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Puluhan</a:t>
            </a:r>
            <a:r>
              <a:rPr lang="en-US" dirty="0" smtClean="0"/>
              <a:t> </a:t>
            </a:r>
            <a:r>
              <a:rPr lang="en-US" dirty="0" err="1" smtClean="0"/>
              <a:t>Relawan</a:t>
            </a:r>
            <a:r>
              <a:rPr lang="en-US" dirty="0" smtClean="0"/>
              <a:t> </a:t>
            </a:r>
            <a:r>
              <a:rPr lang="en-US" dirty="0" err="1" smtClean="0"/>
              <a:t>Muhammadiyah</a:t>
            </a:r>
            <a:r>
              <a:rPr lang="en-US" dirty="0" smtClean="0"/>
              <a:t> yang 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Angkatan</a:t>
            </a:r>
            <a:r>
              <a:rPr lang="en-US" dirty="0" smtClean="0"/>
              <a:t> </a:t>
            </a:r>
            <a:r>
              <a:rPr lang="en-US" dirty="0" err="1" smtClean="0"/>
              <a:t>Muda</a:t>
            </a:r>
            <a:r>
              <a:rPr lang="en-US" dirty="0" smtClean="0"/>
              <a:t> </a:t>
            </a:r>
            <a:r>
              <a:rPr lang="en-US" dirty="0" err="1" smtClean="0"/>
              <a:t>Muhammadiyah</a:t>
            </a:r>
            <a:r>
              <a:rPr lang="en-US" dirty="0" smtClean="0"/>
              <a:t> (</a:t>
            </a:r>
            <a:r>
              <a:rPr lang="en-US" dirty="0" err="1" smtClean="0"/>
              <a:t>Ortom</a:t>
            </a:r>
            <a:r>
              <a:rPr lang="en-US" dirty="0" smtClean="0"/>
              <a:t>), Unit </a:t>
            </a:r>
            <a:r>
              <a:rPr lang="en-US" dirty="0" err="1" smtClean="0"/>
              <a:t>Amal</a:t>
            </a:r>
            <a:r>
              <a:rPr lang="en-US" dirty="0" smtClean="0"/>
              <a:t> Usaha </a:t>
            </a:r>
            <a:r>
              <a:rPr lang="en-US" dirty="0" err="1" smtClean="0"/>
              <a:t>Muhammadiyah</a:t>
            </a:r>
            <a:r>
              <a:rPr lang="en-US" dirty="0" smtClean="0"/>
              <a:t>, MDMC, </a:t>
            </a:r>
            <a:r>
              <a:rPr lang="en-US" dirty="0" err="1" smtClean="0"/>
              <a:t>Lazismu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Kokam</a:t>
            </a:r>
            <a:r>
              <a:rPr lang="en-US" dirty="0" smtClean="0"/>
              <a:t>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bekerja</a:t>
            </a:r>
            <a:r>
              <a:rPr lang="en-US" dirty="0" smtClean="0"/>
              <a:t>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kenal</a:t>
            </a:r>
            <a:r>
              <a:rPr lang="en-US" dirty="0" smtClean="0"/>
              <a:t> </a:t>
            </a:r>
            <a:r>
              <a:rPr lang="en-US" dirty="0" err="1" smtClean="0"/>
              <a:t>lelah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bencana</a:t>
            </a:r>
            <a:r>
              <a:rPr lang="en-US" dirty="0" smtClean="0"/>
              <a:t> </a:t>
            </a:r>
            <a:r>
              <a:rPr lang="en-US" dirty="0" err="1" smtClean="0"/>
              <a:t>longsor</a:t>
            </a:r>
            <a:r>
              <a:rPr lang="en-US" dirty="0" smtClean="0"/>
              <a:t> </a:t>
            </a:r>
            <a:r>
              <a:rPr lang="en-US" dirty="0" err="1" smtClean="0"/>
              <a:t>Banaran</a:t>
            </a:r>
            <a:r>
              <a:rPr lang="en-US" dirty="0" smtClean="0"/>
              <a:t>, </a:t>
            </a:r>
            <a:r>
              <a:rPr lang="en-US" dirty="0" err="1" smtClean="0"/>
              <a:t>Pulung</a:t>
            </a:r>
            <a:r>
              <a:rPr lang="en-US" dirty="0" smtClean="0"/>
              <a:t>, </a:t>
            </a:r>
            <a:r>
              <a:rPr lang="en-US" dirty="0" err="1" smtClean="0"/>
              <a:t>Ponorogo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sil gambar untuk lazismu dan mdmc muhammadiyah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599" cy="53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3. </a:t>
            </a:r>
            <a:r>
              <a:rPr lang="en-US" sz="3600" dirty="0" err="1" smtClean="0"/>
              <a:t>Gerakan</a:t>
            </a:r>
            <a:r>
              <a:rPr lang="en-US" sz="3600" dirty="0" smtClean="0"/>
              <a:t> </a:t>
            </a:r>
            <a:r>
              <a:rPr lang="en-US" sz="3600" dirty="0" err="1" smtClean="0"/>
              <a:t>Tajdid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237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724769">
                <a:tc gridSpan="2"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QS. Al-</a:t>
                      </a:r>
                      <a:r>
                        <a:rPr lang="en-US" dirty="0" err="1" smtClean="0"/>
                        <a:t>Ra’d</a:t>
                      </a:r>
                      <a:r>
                        <a:rPr lang="en-US" dirty="0" smtClean="0"/>
                        <a:t> (13): 11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323231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Sesungguhnya</a:t>
                      </a:r>
                      <a:r>
                        <a:rPr lang="en-US" sz="2000" dirty="0" smtClean="0"/>
                        <a:t> Allah </a:t>
                      </a:r>
                      <a:r>
                        <a:rPr lang="en-US" sz="2000" dirty="0" err="1" smtClean="0"/>
                        <a:t>tidak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mengubah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keadaan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sesuatu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kaum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sehingga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mereka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mengubah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keadaan</a:t>
                      </a:r>
                      <a:r>
                        <a:rPr lang="en-US" sz="2000" dirty="0" smtClean="0"/>
                        <a:t> yang </a:t>
                      </a:r>
                      <a:r>
                        <a:rPr lang="en-US" sz="2000" dirty="0" err="1" smtClean="0"/>
                        <a:t>ada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pada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diri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mereka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sendiri</a:t>
                      </a:r>
                      <a:r>
                        <a:rPr lang="en-US" sz="2000" dirty="0" smtClean="0"/>
                        <a:t>.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sz="2400" dirty="0" smtClean="0">
                          <a:cs typeface="+mj-cs"/>
                        </a:rPr>
                        <a:t>إِنَّ اللَّهَ لا يُغَيِّرُ مَا بِقَوْمٍ حَتَّى يُغَيِّرُوا مَا بِأَنْفُسِهِمْ </a:t>
                      </a:r>
                      <a:endParaRPr lang="en-US" sz="2400" dirty="0">
                        <a:cs typeface="+mj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28600" y="304800"/>
          <a:ext cx="5486400" cy="617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44087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QS. Al-</a:t>
                      </a:r>
                      <a:r>
                        <a:rPr lang="en-US" dirty="0" err="1" smtClean="0"/>
                        <a:t>Maiun</a:t>
                      </a:r>
                      <a:r>
                        <a:rPr lang="en-US" dirty="0" smtClean="0"/>
                        <a:t> (107): 1-7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71525"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1. Tahukah kamu (orang) yang mendustakan agama?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أَرَأَيْتَ الَّذِي يُكَذِّبُ بِالدِّينِ</a:t>
                      </a:r>
                      <a:endParaRPr lang="en-US" dirty="0"/>
                    </a:p>
                  </a:txBody>
                  <a:tcPr/>
                </a:tc>
              </a:tr>
              <a:tr h="77152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 </a:t>
                      </a:r>
                      <a:r>
                        <a:rPr lang="en-US" sz="1800" dirty="0" err="1" smtClean="0"/>
                        <a:t>Itulah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orang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>
                          <a:solidFill>
                            <a:srgbClr val="FF0000"/>
                          </a:solidFill>
                        </a:rPr>
                        <a:t>menghardik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FF0000"/>
                          </a:solidFill>
                        </a:rPr>
                        <a:t>anak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FF0000"/>
                          </a:solidFill>
                        </a:rPr>
                        <a:t>yatim</a:t>
                      </a:r>
                      <a:r>
                        <a:rPr lang="en-US" sz="1800" dirty="0" smtClean="0"/>
                        <a:t>,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فَذَلِكَ الَّذِي يَدُعُّ الْيَتِيمَ</a:t>
                      </a:r>
                      <a:endParaRPr lang="en-US" dirty="0"/>
                    </a:p>
                  </a:txBody>
                  <a:tcPr/>
                </a:tc>
              </a:tr>
              <a:tr h="110217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3.dan </a:t>
                      </a:r>
                      <a:r>
                        <a:rPr lang="en-US" sz="1800" dirty="0" err="1" smtClean="0"/>
                        <a:t>tidak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menganjurkan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memberi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makan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orang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miskin</a:t>
                      </a:r>
                      <a:r>
                        <a:rPr lang="en-US" sz="180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وَلا يَحُضُّ عَلَى طَعَامِ الْمِسْكِينِ</a:t>
                      </a:r>
                      <a:endParaRPr lang="en-US" dirty="0"/>
                    </a:p>
                  </a:txBody>
                  <a:tcPr/>
                </a:tc>
              </a:tr>
              <a:tr h="771525"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4. Maka kecelakaanlah bagi orang-orang yang salat,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فَوَيْلٌ لِلْمُصَلِّينَ</a:t>
                      </a:r>
                      <a:endParaRPr lang="en-US" dirty="0"/>
                    </a:p>
                  </a:txBody>
                  <a:tcPr/>
                </a:tc>
              </a:tr>
              <a:tr h="77152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5. (</a:t>
                      </a:r>
                      <a:r>
                        <a:rPr lang="en-US" sz="1800" dirty="0" err="1" smtClean="0"/>
                        <a:t>yaitu</a:t>
                      </a:r>
                      <a:r>
                        <a:rPr lang="en-US" sz="1800" dirty="0" smtClean="0"/>
                        <a:t>) </a:t>
                      </a:r>
                      <a:r>
                        <a:rPr lang="en-US" sz="1800" dirty="0" err="1" smtClean="0"/>
                        <a:t>orang-orang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lalai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dari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salatnya</a:t>
                      </a:r>
                      <a:r>
                        <a:rPr lang="en-US" sz="1800" dirty="0" smtClean="0"/>
                        <a:t>,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الَّذِينَ هُمْ عَنْ صَلاتِهِمْ سَاهُونَ</a:t>
                      </a:r>
                      <a:endParaRPr lang="en-US" dirty="0"/>
                    </a:p>
                  </a:txBody>
                  <a:tcPr/>
                </a:tc>
              </a:tr>
              <a:tr h="77152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6. </a:t>
                      </a:r>
                      <a:r>
                        <a:rPr lang="en-US" sz="1800" dirty="0" err="1" smtClean="0"/>
                        <a:t>orang</a:t>
                      </a:r>
                      <a:r>
                        <a:rPr lang="en-US" sz="1800" dirty="0" smtClean="0"/>
                        <a:t>-</a:t>
                      </a:r>
                      <a:r>
                        <a:rPr lang="en-US" sz="1800" dirty="0" err="1" smtClean="0"/>
                        <a:t>orang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berbuat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ria</a:t>
                      </a:r>
                      <a:r>
                        <a:rPr lang="en-US" sz="180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الَّذِينَ هُمْ يُرَاءُونَ</a:t>
                      </a:r>
                      <a:endParaRPr lang="en-US" dirty="0"/>
                    </a:p>
                  </a:txBody>
                  <a:tcPr/>
                </a:tc>
              </a:tr>
              <a:tr h="771525">
                <a:tc>
                  <a:txBody>
                    <a:bodyPr/>
                    <a:lstStyle/>
                    <a:p>
                      <a:r>
                        <a:rPr lang="sv-SE" sz="1800" dirty="0" smtClean="0"/>
                        <a:t>7. dan enggan (menolong dengan) barang berguna.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A" dirty="0" smtClean="0"/>
                        <a:t>وَيَمْنَعُونَ الْمَاعُونَ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Hasil gambar untuk panti asuhan muhammadiyah moder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457200"/>
            <a:ext cx="2514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asil gambar untuk panti asuhan muhammadiyah moder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4191000"/>
            <a:ext cx="2667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5867400" y="1905000"/>
            <a:ext cx="304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67400" y="5181600"/>
            <a:ext cx="457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3733800" cy="379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/>
              </a:tblGrid>
              <a:tr h="394578">
                <a:tc>
                  <a:txBody>
                    <a:bodyPr/>
                    <a:lstStyle/>
                    <a:p>
                      <a:r>
                        <a:rPr lang="en-US" dirty="0" smtClean="0"/>
                        <a:t>QS. Ali </a:t>
                      </a:r>
                      <a:r>
                        <a:rPr lang="en-US" dirty="0" err="1" smtClean="0"/>
                        <a:t>Imran</a:t>
                      </a:r>
                      <a:r>
                        <a:rPr lang="en-US" dirty="0" smtClean="0"/>
                        <a:t> (3):  104</a:t>
                      </a:r>
                      <a:endParaRPr lang="en-US" dirty="0"/>
                    </a:p>
                  </a:txBody>
                  <a:tcPr/>
                </a:tc>
              </a:tr>
              <a:tr h="126481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dirty="0" smtClean="0"/>
                        <a:t>وَلْتَكُنْ مِنْكُمْ </a:t>
                      </a:r>
                      <a:r>
                        <a:rPr lang="ar-SA" dirty="0" smtClean="0">
                          <a:solidFill>
                            <a:srgbClr val="FF0000"/>
                          </a:solidFill>
                        </a:rPr>
                        <a:t>أُمَّةٌ </a:t>
                      </a:r>
                      <a:r>
                        <a:rPr lang="ar-SA" dirty="0" smtClean="0"/>
                        <a:t>يَدْعُونَ إِلَى الْخَيْرِ وَيَأْمُرُونَ بِالْمَعْرُوفِ وَيَنْهَوْنَ عَنِ الْمُنْكَرِ وَأُولَئِكَ هُمُ الْمُفْلِحُونَ</a:t>
                      </a:r>
                      <a:endParaRPr lang="en-US" dirty="0" smtClean="0"/>
                    </a:p>
                    <a:p>
                      <a:pPr algn="r"/>
                      <a:endParaRPr lang="en-US" dirty="0"/>
                    </a:p>
                  </a:txBody>
                  <a:tcPr/>
                </a:tc>
              </a:tr>
              <a:tr h="21404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Dan </a:t>
                      </a:r>
                      <a:r>
                        <a:rPr lang="en-US" sz="1800" dirty="0" err="1" smtClean="0"/>
                        <a:t>hendaklah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ada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antara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kamu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segolongan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>
                          <a:solidFill>
                            <a:srgbClr val="FF0000"/>
                          </a:solidFill>
                        </a:rPr>
                        <a:t>umat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menyeru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kepada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kebajikan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menyuruh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kepada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makruf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mencegah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dari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munkar</a:t>
                      </a:r>
                      <a:r>
                        <a:rPr lang="en-US" sz="1800" dirty="0" smtClean="0"/>
                        <a:t>; </a:t>
                      </a:r>
                      <a:r>
                        <a:rPr lang="en-US" sz="1800" dirty="0" err="1" smtClean="0"/>
                        <a:t>merekalah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orang</a:t>
                      </a:r>
                      <a:r>
                        <a:rPr lang="en-US" sz="1800" dirty="0" smtClean="0"/>
                        <a:t>-</a:t>
                      </a:r>
                      <a:r>
                        <a:rPr lang="en-US" sz="1800" dirty="0" err="1" smtClean="0"/>
                        <a:t>orang</a:t>
                      </a:r>
                      <a:r>
                        <a:rPr lang="en-US" sz="1800" dirty="0" smtClean="0"/>
                        <a:t> yang </a:t>
                      </a:r>
                      <a:r>
                        <a:rPr lang="en-US" sz="1800" dirty="0" err="1" smtClean="0"/>
                        <a:t>beruntung</a:t>
                      </a:r>
                      <a:r>
                        <a:rPr lang="en-US" sz="1800" dirty="0" smtClean="0"/>
                        <a:t>.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Hasil gambar untuk struktur organisasi muhammadiyah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04800"/>
            <a:ext cx="4114800" cy="619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>
            <a:off x="4343400" y="3200400"/>
            <a:ext cx="457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asil gambar untuk pengurus muhammadiyah zaman kha dahlan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48200" y="304800"/>
            <a:ext cx="4267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asil gambar untuk pengurus muhammadiyah 2015-2020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733800"/>
            <a:ext cx="41148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asil gambar untuk struktur organisasi muhammadiyah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28600"/>
            <a:ext cx="4343400" cy="619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457200"/>
          <a:ext cx="39624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/>
              </a:tblGrid>
              <a:tr h="347623">
                <a:tc>
                  <a:txBody>
                    <a:bodyPr/>
                    <a:lstStyle/>
                    <a:p>
                      <a:r>
                        <a:rPr lang="en-US" dirty="0" smtClean="0"/>
                        <a:t>QS. An-</a:t>
                      </a:r>
                      <a:r>
                        <a:rPr lang="en-US" dirty="0" err="1" smtClean="0"/>
                        <a:t>Nahl</a:t>
                      </a:r>
                      <a:r>
                        <a:rPr lang="en-US" dirty="0" smtClean="0"/>
                        <a:t>  (16): 125</a:t>
                      </a:r>
                      <a:endParaRPr lang="en-US" dirty="0"/>
                    </a:p>
                  </a:txBody>
                  <a:tcPr/>
                </a:tc>
              </a:tr>
              <a:tr h="1129775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dirty="0" smtClean="0">
                          <a:solidFill>
                            <a:srgbClr val="FF0000"/>
                          </a:solidFill>
                        </a:rPr>
                        <a:t>ادْعُ</a:t>
                      </a:r>
                      <a:r>
                        <a:rPr lang="ar-SA" dirty="0" smtClean="0">
                          <a:solidFill>
                            <a:schemeClr val="tx1"/>
                          </a:solidFill>
                        </a:rPr>
                        <a:t> إِلَى </a:t>
                      </a:r>
                      <a:r>
                        <a:rPr lang="ar-SA" dirty="0" smtClean="0"/>
                        <a:t>سَبِيلِ رَبِّكَ بِالْحِكْمَةِ وَالْمَوْعِظَةِ الْحَسَنَةِ وَجَادِلْهُمْ بِالَّتِي هِيَ أَحْسَنُ إِنَّ رَبَّكَ هُوَ أَعْلَمُ بِمَنْ ضَلَّ عَنْ سَبِيلِهِ وَهُوَ أَعْلَمُ بِالْمُهْتَدِينَ</a:t>
                      </a:r>
                      <a:endParaRPr lang="en-US" dirty="0" smtClean="0"/>
                    </a:p>
                    <a:p>
                      <a:pPr algn="r"/>
                      <a:endParaRPr lang="en-US" dirty="0"/>
                    </a:p>
                  </a:txBody>
                  <a:tcPr/>
                </a:tc>
              </a:tr>
              <a:tr h="20278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rgbClr val="FF0000"/>
                          </a:solidFill>
                        </a:rPr>
                        <a:t>Serulah</a:t>
                      </a:r>
                      <a:r>
                        <a:rPr lang="en-US" sz="1600" dirty="0" smtClean="0"/>
                        <a:t> (</a:t>
                      </a:r>
                      <a:r>
                        <a:rPr lang="en-US" sz="1600" dirty="0" err="1" smtClean="0"/>
                        <a:t>manusia</a:t>
                      </a:r>
                      <a:r>
                        <a:rPr lang="en-US" sz="1600" dirty="0" smtClean="0"/>
                        <a:t>) </a:t>
                      </a:r>
                      <a:r>
                        <a:rPr lang="en-US" sz="1600" dirty="0" err="1" smtClean="0"/>
                        <a:t>kepada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jalan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Tuhanmu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dengan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hikmah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pelajaran</a:t>
                      </a:r>
                      <a:r>
                        <a:rPr lang="en-US" sz="1600" dirty="0" smtClean="0"/>
                        <a:t> yang </a:t>
                      </a:r>
                      <a:r>
                        <a:rPr lang="en-US" sz="1600" dirty="0" err="1" smtClean="0"/>
                        <a:t>baik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bantahlah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mereka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dengan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cara</a:t>
                      </a:r>
                      <a:r>
                        <a:rPr lang="en-US" sz="1600" dirty="0" smtClean="0"/>
                        <a:t> yang </a:t>
                      </a:r>
                      <a:r>
                        <a:rPr lang="en-US" sz="1600" dirty="0" err="1" smtClean="0"/>
                        <a:t>baik</a:t>
                      </a:r>
                      <a:r>
                        <a:rPr lang="en-US" sz="1600" dirty="0" smtClean="0"/>
                        <a:t>. </a:t>
                      </a:r>
                      <a:r>
                        <a:rPr lang="en-US" sz="1600" dirty="0" err="1" smtClean="0"/>
                        <a:t>Sesungguhnya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Tuhanmu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Dialah</a:t>
                      </a:r>
                      <a:r>
                        <a:rPr lang="en-US" sz="1600" dirty="0" smtClean="0"/>
                        <a:t> yang </a:t>
                      </a:r>
                      <a:r>
                        <a:rPr lang="en-US" sz="1600" dirty="0" err="1" smtClean="0"/>
                        <a:t>lebih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mengetahui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tentang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siapa</a:t>
                      </a:r>
                      <a:r>
                        <a:rPr lang="en-US" sz="1600" dirty="0" smtClean="0"/>
                        <a:t> yang </a:t>
                      </a:r>
                      <a:r>
                        <a:rPr lang="en-US" sz="1600" dirty="0" err="1" smtClean="0"/>
                        <a:t>tersesat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dari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jalan-Nya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Dialah</a:t>
                      </a:r>
                      <a:r>
                        <a:rPr lang="en-US" sz="1600" dirty="0" smtClean="0"/>
                        <a:t> yang </a:t>
                      </a:r>
                      <a:r>
                        <a:rPr lang="en-US" sz="1600" dirty="0" err="1" smtClean="0"/>
                        <a:t>lebih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mengetahui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orang</a:t>
                      </a:r>
                      <a:r>
                        <a:rPr lang="en-US" sz="1600" dirty="0" smtClean="0"/>
                        <a:t>-</a:t>
                      </a:r>
                      <a:r>
                        <a:rPr lang="en-US" sz="1600" dirty="0" err="1" smtClean="0"/>
                        <a:t>orang</a:t>
                      </a:r>
                      <a:r>
                        <a:rPr lang="en-US" sz="1600" dirty="0" smtClean="0"/>
                        <a:t> yang </a:t>
                      </a:r>
                      <a:r>
                        <a:rPr lang="en-US" sz="1600" dirty="0" err="1" smtClean="0"/>
                        <a:t>mendapat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petunjuk</a:t>
                      </a:r>
                      <a:r>
                        <a:rPr lang="en-US" sz="1600" dirty="0" smtClean="0"/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Hasil gambar untuk gedung dakwah muhammadiyah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609600"/>
            <a:ext cx="3657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>
            <a:off x="4648200" y="2057400"/>
            <a:ext cx="304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asil gambar untuk umy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648200"/>
            <a:ext cx="3124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Gambar terkait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1400" y="4724400"/>
            <a:ext cx="3124200" cy="1918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asil gambar untuk gedung lazismu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4876800"/>
            <a:ext cx="2057400" cy="171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16200000" flipH="1">
            <a:off x="6858000" y="3886200"/>
            <a:ext cx="838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5334000" y="3886200"/>
            <a:ext cx="1524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1676400" y="3886200"/>
            <a:ext cx="5181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833</Words>
  <Application>Microsoft Office PowerPoint</Application>
  <PresentationFormat>On-screen Show (4:3)</PresentationFormat>
  <Paragraphs>81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Identitas  Perjuangan Muhammaiyah</vt:lpstr>
      <vt:lpstr>Slide 2</vt:lpstr>
      <vt:lpstr>1. Gerakan Islam</vt:lpstr>
      <vt:lpstr>2.Gerakan Dakwah</vt:lpstr>
      <vt:lpstr>3. Gerakan Tajdid</vt:lpstr>
      <vt:lpstr>Slide 6</vt:lpstr>
      <vt:lpstr>Slide 7</vt:lpstr>
      <vt:lpstr>Slide 8</vt:lpstr>
      <vt:lpstr>Slide 9</vt:lpstr>
      <vt:lpstr>Slide 10</vt:lpstr>
      <vt:lpstr>Slide 11</vt:lpstr>
      <vt:lpstr>Dakwah dalam Pendidikan</vt:lpstr>
      <vt:lpstr>Slide 13</vt:lpstr>
      <vt:lpstr>Slide 14</vt:lpstr>
      <vt:lpstr>  Ciptakan Pendidikan yang Berkemajuan, SMA Muhammadiyah 1 Gresik Bangun Gedung 9 Lantai </vt:lpstr>
      <vt:lpstr>Slide 16</vt:lpstr>
      <vt:lpstr>SMK Muhammadiyah 4 Cileungsi</vt:lpstr>
      <vt:lpstr>Slide 18</vt:lpstr>
      <vt:lpstr>Slide 19</vt:lpstr>
      <vt:lpstr>Slide 20</vt:lpstr>
      <vt:lpstr> SD MUHAMMADIYAH 4 Pucang Surabaya </vt:lpstr>
      <vt:lpstr>Dakwa dalam Kesehatan</vt:lpstr>
      <vt:lpstr>Rumah Sakit ‘Aisyiyah Bojonegoro </vt:lpstr>
      <vt:lpstr>Slide 24</vt:lpstr>
      <vt:lpstr>Slide 25</vt:lpstr>
      <vt:lpstr>Slide 26</vt:lpstr>
      <vt:lpstr>Dakwah di bidang Ekonomi</vt:lpstr>
      <vt:lpstr>Slide 28</vt:lpstr>
      <vt:lpstr>Universitas Muhammadiyah Malang buka bisnis SPBU</vt:lpstr>
      <vt:lpstr> SPBU Balen,  PDM Bojonegoro </vt:lpstr>
      <vt:lpstr>SPBU Kalitidu, PDM Bojonegoro </vt:lpstr>
      <vt:lpstr>Muhammadiyah Kediri Memiliki 13 Minimarket dan 4 Koperasi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Dakwah Sosial</vt:lpstr>
      <vt:lpstr>Slide 41</vt:lpstr>
      <vt:lpstr>Slide 42</vt:lpstr>
      <vt:lpstr>Kabar banjir bandang di Pacitan segera direspon oleh Lembaga Penanggulangan Bencana (LPB) atau MDMC (Muhammadiyah Disaster Management Center) dengan menerjunkan Tim Relawannya.</vt:lpstr>
      <vt:lpstr>Slide 44</vt:lpstr>
      <vt:lpstr>Slide 45</vt:lpstr>
      <vt:lpstr>Slide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Identitas  Perjuangan Muhammaiyah</dc:title>
  <dc:creator>Pak_Darojat_UMS</dc:creator>
  <cp:lastModifiedBy>Pak_Darojat_UMS</cp:lastModifiedBy>
  <cp:revision>21</cp:revision>
  <dcterms:created xsi:type="dcterms:W3CDTF">2018-04-02T13:31:15Z</dcterms:created>
  <dcterms:modified xsi:type="dcterms:W3CDTF">2018-04-05T01:19:46Z</dcterms:modified>
</cp:coreProperties>
</file>